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85" r:id="rId3"/>
    <p:sldId id="286" r:id="rId4"/>
    <p:sldId id="346" r:id="rId5"/>
    <p:sldId id="347" r:id="rId6"/>
    <p:sldId id="257" r:id="rId7"/>
    <p:sldId id="342" r:id="rId8"/>
    <p:sldId id="348" r:id="rId9"/>
    <p:sldId id="355" r:id="rId10"/>
    <p:sldId id="349" r:id="rId11"/>
    <p:sldId id="331" r:id="rId12"/>
    <p:sldId id="332" r:id="rId13"/>
    <p:sldId id="345" r:id="rId14"/>
    <p:sldId id="356" r:id="rId15"/>
    <p:sldId id="360" r:id="rId16"/>
    <p:sldId id="300" r:id="rId17"/>
    <p:sldId id="357" r:id="rId18"/>
    <p:sldId id="353" r:id="rId19"/>
    <p:sldId id="359" r:id="rId20"/>
    <p:sldId id="354" r:id="rId21"/>
    <p:sldId id="358" r:id="rId22"/>
    <p:sldId id="343" r:id="rId23"/>
    <p:sldId id="260" r:id="rId24"/>
    <p:sldId id="339" r:id="rId25"/>
  </p:sldIdLst>
  <p:sldSz cx="9144000" cy="5143500" type="screen16x9"/>
  <p:notesSz cx="6858000" cy="9144000"/>
  <p:embeddedFontLst>
    <p:embeddedFont>
      <p:font typeface="Amasis MT Pro" panose="02040504050005020304" pitchFamily="18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-52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0FDC4-8976-4B17-8A88-D4942ADE647B}" v="1" dt="2021-11-01T23:21:26.796"/>
    <p1510:client id="{3DB3E810-E19C-4E1E-8BB9-D9E1358AC2D4}" v="45" dt="2021-11-01T23:08:55.888"/>
  </p1510:revLst>
</p1510:revInfo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9"/>
    <p:restoredTop sz="85374" autoAdjust="0"/>
  </p:normalViewPr>
  <p:slideViewPr>
    <p:cSldViewPr snapToGrid="0">
      <p:cViewPr varScale="1">
        <p:scale>
          <a:sx n="152" d="100"/>
          <a:sy n="152" d="100"/>
        </p:scale>
        <p:origin x="7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oslav Brahinets" userId="21b0ef620fff3801" providerId="LiveId" clId="{1AC0FDC4-8976-4B17-8A88-D4942ADE647B}"/>
    <pc:docChg chg="modSld">
      <pc:chgData name="Yaroslav Brahinets" userId="21b0ef620fff3801" providerId="LiveId" clId="{1AC0FDC4-8976-4B17-8A88-D4942ADE647B}" dt="2021-11-01T23:21:51.294" v="14" actId="20577"/>
      <pc:docMkLst>
        <pc:docMk/>
      </pc:docMkLst>
      <pc:sldChg chg="modSp mod">
        <pc:chgData name="Yaroslav Brahinets" userId="21b0ef620fff3801" providerId="LiveId" clId="{1AC0FDC4-8976-4B17-8A88-D4942ADE647B}" dt="2021-11-01T23:20:44.779" v="1" actId="20577"/>
        <pc:sldMkLst>
          <pc:docMk/>
          <pc:sldMk cId="429152031" sldId="339"/>
        </pc:sldMkLst>
        <pc:spChg chg="mod">
          <ac:chgData name="Yaroslav Brahinets" userId="21b0ef620fff3801" providerId="LiveId" clId="{1AC0FDC4-8976-4B17-8A88-D4942ADE647B}" dt="2021-11-01T23:20:44.779" v="1" actId="20577"/>
          <ac:spMkLst>
            <pc:docMk/>
            <pc:sldMk cId="429152031" sldId="339"/>
            <ac:spMk id="336" creationId="{00000000-0000-0000-0000-000000000000}"/>
          </ac:spMkLst>
        </pc:spChg>
      </pc:sldChg>
      <pc:sldChg chg="modSp mod">
        <pc:chgData name="Yaroslav Brahinets" userId="21b0ef620fff3801" providerId="LiveId" clId="{1AC0FDC4-8976-4B17-8A88-D4942ADE647B}" dt="2021-11-01T23:21:51.294" v="14" actId="20577"/>
        <pc:sldMkLst>
          <pc:docMk/>
          <pc:sldMk cId="1314469640" sldId="354"/>
        </pc:sldMkLst>
        <pc:spChg chg="mod">
          <ac:chgData name="Yaroslav Brahinets" userId="21b0ef620fff3801" providerId="LiveId" clId="{1AC0FDC4-8976-4B17-8A88-D4942ADE647B}" dt="2021-11-01T23:21:51.294" v="14" actId="20577"/>
          <ac:spMkLst>
            <pc:docMk/>
            <pc:sldMk cId="1314469640" sldId="354"/>
            <ac:spMk id="3" creationId="{00000000-0000-0000-0000-000000000000}"/>
          </ac:spMkLst>
        </pc:spChg>
      </pc:sldChg>
      <pc:sldChg chg="modSp mod">
        <pc:chgData name="Yaroslav Brahinets" userId="21b0ef620fff3801" providerId="LiveId" clId="{1AC0FDC4-8976-4B17-8A88-D4942ADE647B}" dt="2021-11-01T23:21:37.986" v="4" actId="1076"/>
        <pc:sldMkLst>
          <pc:docMk/>
          <pc:sldMk cId="727754374" sldId="359"/>
        </pc:sldMkLst>
        <pc:picChg chg="mod">
          <ac:chgData name="Yaroslav Brahinets" userId="21b0ef620fff3801" providerId="LiveId" clId="{1AC0FDC4-8976-4B17-8A88-D4942ADE647B}" dt="2021-11-01T23:21:37.986" v="4" actId="1076"/>
          <ac:picMkLst>
            <pc:docMk/>
            <pc:sldMk cId="727754374" sldId="359"/>
            <ac:picMk id="6" creationId="{CAA27413-065F-4D10-8667-F9DCBBDA9AE3}"/>
          </ac:picMkLst>
        </pc:picChg>
      </pc:sldChg>
      <pc:sldChg chg="modSp">
        <pc:chgData name="Yaroslav Brahinets" userId="21b0ef620fff3801" providerId="LiveId" clId="{1AC0FDC4-8976-4B17-8A88-D4942ADE647B}" dt="2021-11-01T23:21:26.795" v="2" actId="1076"/>
        <pc:sldMkLst>
          <pc:docMk/>
          <pc:sldMk cId="671017246" sldId="360"/>
        </pc:sldMkLst>
        <pc:picChg chg="mod">
          <ac:chgData name="Yaroslav Brahinets" userId="21b0ef620fff3801" providerId="LiveId" clId="{1AC0FDC4-8976-4B17-8A88-D4942ADE647B}" dt="2021-11-01T23:21:26.795" v="2" actId="1076"/>
          <ac:picMkLst>
            <pc:docMk/>
            <pc:sldMk cId="671017246" sldId="360"/>
            <ac:picMk id="3074" creationId="{BE3DC83F-4BDA-41DD-88EC-B4DAE59AD4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9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23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7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83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87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44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47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847-DF7B-479B-85A8-6BEDD927E99B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eckstyle.sourceforge.io/" TargetMode="External"/><Relationship Id="rId2" Type="http://schemas.openxmlformats.org/officeDocument/2006/relationships/hyperlink" Target="https://editorconfig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javaguid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javaguide.html" TargetMode="External"/><Relationship Id="rId7" Type="http://schemas.openxmlformats.org/officeDocument/2006/relationships/hyperlink" Target="https://medium.com/javascript-in-plain-english/the-jargon-all-developers-should-know-5fc6b062818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swlh/40-tips-that-will-change-your-coding-skills-forever-bf9d6b936ccc" TargetMode="External"/><Relationship Id="rId5" Type="http://schemas.openxmlformats.org/officeDocument/2006/relationships/hyperlink" Target="https://medium.com/swlh/the-must-know-clean-code-principles-1371a14a2e75" TargetMode="External"/><Relationship Id="rId4" Type="http://schemas.openxmlformats.org/officeDocument/2006/relationships/hyperlink" Target="https://www.oracle.com/technetwork/java/codeconventions-150003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oin.slack.com/t/gh-jfw-s11/shared_invite/zt-y3fk5zck-pTk6xGIe_MyI1m0uxL_jzQ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8377" y="1354549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Lesson 1 </a:t>
            </a:r>
            <a:r>
              <a:rPr lang="en-US"/>
              <a:t>- Intro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7009-743C-4846-833F-F13B7BD2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2BA7A-5E07-CF43-8816-E4BA5404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459668"/>
            <a:ext cx="2790150" cy="27901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FF9DD-AFA9-E347-8D4B-84C548F1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6400" y="1373588"/>
            <a:ext cx="4653280" cy="3552300"/>
          </a:xfrm>
        </p:spPr>
        <p:txBody>
          <a:bodyPr/>
          <a:lstStyle/>
          <a:p>
            <a:endParaRPr lang="en-UA" dirty="0"/>
          </a:p>
          <a:p>
            <a:endParaRPr lang="en-UA" dirty="0"/>
          </a:p>
          <a:p>
            <a:endParaRPr lang="en-UA" dirty="0"/>
          </a:p>
          <a:p>
            <a:pPr marL="114300" indent="0">
              <a:buNone/>
            </a:pPr>
            <a:r>
              <a:rPr lang="en-UA" dirty="0"/>
              <a:t>Intelli</a:t>
            </a:r>
            <a:r>
              <a:rPr lang="en-US" dirty="0"/>
              <a:t>J</a:t>
            </a:r>
            <a:r>
              <a:rPr lang="en-UA" dirty="0"/>
              <a:t> IDEA by JetBrains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13953-3C16-7F4E-B4E6-B1F7F5AC5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796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 System (VCS)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DC9E0EFE-AC44-4D26-8092-6B1768A7F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11</a:t>
            </a:fld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05" y="1568451"/>
            <a:ext cx="2816790" cy="2816790"/>
          </a:xfrm>
        </p:spPr>
      </p:pic>
      <p:pic>
        <p:nvPicPr>
          <p:cNvPr id="5" name="Picture 2" descr="Картинки по запросу пш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49" y="610750"/>
            <a:ext cx="1247451" cy="5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repository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A24A8-B097-46ED-AE31-4789CFFF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67" y="1215788"/>
            <a:ext cx="679306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46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Homework Quality Control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FCCB47-E4E3-D449-90DB-315B53BE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4580000" cy="3552300"/>
          </a:xfrm>
        </p:spPr>
        <p:txBody>
          <a:bodyPr/>
          <a:lstStyle/>
          <a:p>
            <a:r>
              <a:rPr lang="en-UA" dirty="0"/>
              <a:t>Git</a:t>
            </a:r>
            <a:r>
              <a:rPr lang="en-US" dirty="0"/>
              <a:t>Hub</a:t>
            </a:r>
            <a:r>
              <a:rPr lang="en-UA" dirty="0"/>
              <a:t> issues</a:t>
            </a:r>
          </a:p>
          <a:p>
            <a:r>
              <a:rPr lang="en-UA" dirty="0"/>
              <a:t>Code Review</a:t>
            </a:r>
          </a:p>
          <a:p>
            <a:r>
              <a:rPr lang="en-UA" dirty="0"/>
              <a:t>Fixes after Code Review</a:t>
            </a:r>
          </a:p>
          <a:p>
            <a:r>
              <a:rPr lang="en-UA" dirty="0"/>
              <a:t>Homework Common Issues Review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C11E3E32-FD85-4051-B32D-C1D899658A2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A3D1A-D687-4F40-BA48-37587C7F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226" y="1373588"/>
            <a:ext cx="2764349" cy="18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Homework Quality Rules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FCCB47-E4E3-D449-90DB-315B53BE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3394965" cy="3552300"/>
          </a:xfrm>
        </p:spPr>
        <p:txBody>
          <a:bodyPr/>
          <a:lstStyle/>
          <a:p>
            <a:r>
              <a:rPr lang="en-UA" dirty="0"/>
              <a:t>Code is formatted</a:t>
            </a:r>
          </a:p>
          <a:p>
            <a:r>
              <a:rPr lang="en-UA" dirty="0"/>
              <a:t>Code is organized</a:t>
            </a:r>
            <a:endParaRPr lang="en-US" dirty="0"/>
          </a:p>
          <a:p>
            <a:r>
              <a:rPr lang="en-UA" dirty="0"/>
              <a:t>Code is verified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.</a:t>
            </a:r>
            <a:r>
              <a:rPr lang="en-US" dirty="0" err="1">
                <a:hlinkClick r:id="rId2"/>
              </a:rPr>
              <a:t>editorconfig</a:t>
            </a:r>
            <a:endParaRPr lang="en-US" dirty="0"/>
          </a:p>
          <a:p>
            <a:r>
              <a:rPr lang="en-UA" dirty="0">
                <a:hlinkClick r:id="rId3"/>
              </a:rPr>
              <a:t>CheckStyle</a:t>
            </a:r>
            <a:endParaRPr lang="en-UA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C11E3E32-FD85-4051-B32D-C1D899658A2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0021A6-E4E2-49E7-BFE9-A53F06331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88" y="1741734"/>
            <a:ext cx="2619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70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3396-C1EB-4C85-9512-56F4245AC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Quality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1514D-C576-467E-B151-366CD64C6E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074" name="Picture 2" descr="Things That You Can Do to Improve Code Quality | by Daan | Better  Programming">
            <a:extLst>
              <a:ext uri="{FF2B5EF4-FFF2-40B4-BE49-F238E27FC236}">
                <a16:creationId xmlns:a16="http://schemas.microsoft.com/office/drawing/2014/main" id="{BE3DC83F-4BDA-41DD-88EC-B4DAE59A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37" y="1401002"/>
            <a:ext cx="4624126" cy="345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01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3700" y="358388"/>
            <a:ext cx="8067420" cy="857400"/>
          </a:xfrm>
        </p:spPr>
        <p:txBody>
          <a:bodyPr/>
          <a:lstStyle/>
          <a:p>
            <a:r>
              <a:rPr lang="en-US" dirty="0"/>
              <a:t>Code convention: </a:t>
            </a:r>
            <a:r>
              <a:rPr lang="en-US" sz="2800" b="1" dirty="0"/>
              <a:t>Read. Remember. Follow</a:t>
            </a:r>
            <a:r>
              <a:rPr lang="uk-UA" sz="2800" b="1" dirty="0"/>
              <a:t>.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207111" cy="35523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dirty="0">
                <a:hlinkClick r:id="rId3"/>
              </a:rPr>
              <a:t>Java Code Convention by Google</a:t>
            </a:r>
            <a:endParaRPr lang="en-US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2B791023-F0E5-4FD1-B7C7-C560AADC1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picture containing person, person, person, front&#10;&#10;Description automatically generated">
            <a:extLst>
              <a:ext uri="{FF2B5EF4-FFF2-40B4-BE49-F238E27FC236}">
                <a16:creationId xmlns:a16="http://schemas.microsoft.com/office/drawing/2014/main" id="{4E636A3C-265F-1348-93F1-36080EDA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2143512"/>
            <a:ext cx="4064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2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Homework Quality Rules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FCCB47-E4E3-D449-90DB-315B53BE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884540" cy="3552300"/>
          </a:xfrm>
        </p:spPr>
        <p:txBody>
          <a:bodyPr/>
          <a:lstStyle/>
          <a:p>
            <a:r>
              <a:rPr lang="en-UA" sz="2000" dirty="0"/>
              <a:t>Commit message pattren: </a:t>
            </a:r>
            <a:r>
              <a:rPr lang="en-UA" sz="2000" b="1" dirty="0"/>
              <a:t>L## descriptable message</a:t>
            </a:r>
          </a:p>
          <a:p>
            <a:r>
              <a:rPr lang="en-UA" sz="2000" dirty="0"/>
              <a:t>Example:</a:t>
            </a:r>
          </a:p>
          <a:p>
            <a:pPr lvl="1"/>
            <a:r>
              <a:rPr lang="en-UA" sz="2000" dirty="0"/>
              <a:t>L01 </a:t>
            </a:r>
            <a:r>
              <a:rPr lang="en-US" sz="2000" dirty="0"/>
              <a:t>Implement</a:t>
            </a:r>
            <a:r>
              <a:rPr lang="en-UA" sz="2000" dirty="0"/>
              <a:t> </a:t>
            </a:r>
            <a:r>
              <a:rPr lang="en-US" sz="2000" dirty="0"/>
              <a:t>bubble sort</a:t>
            </a:r>
            <a:endParaRPr lang="en-UA" sz="2000" dirty="0"/>
          </a:p>
          <a:p>
            <a:pPr lvl="1"/>
            <a:r>
              <a:rPr lang="en-UA" sz="2000" dirty="0"/>
              <a:t>L12 Fix</a:t>
            </a:r>
            <a:r>
              <a:rPr lang="en-US" sz="2000" dirty="0"/>
              <a:t> </a:t>
            </a:r>
            <a:r>
              <a:rPr lang="en-UA" sz="2000" dirty="0"/>
              <a:t>code formatting</a:t>
            </a:r>
          </a:p>
          <a:p>
            <a:endParaRPr lang="en-UA" sz="2000" dirty="0"/>
          </a:p>
          <a:p>
            <a:r>
              <a:rPr lang="en-UA" sz="2000" dirty="0"/>
              <a:t>Issue title pattern: </a:t>
            </a:r>
            <a:r>
              <a:rPr lang="en-UA" sz="2000" b="1" dirty="0"/>
              <a:t>L## Homework Review</a:t>
            </a:r>
          </a:p>
          <a:p>
            <a:r>
              <a:rPr lang="en-UA" sz="2000" dirty="0"/>
              <a:t>Example:</a:t>
            </a:r>
          </a:p>
          <a:p>
            <a:pPr lvl="1"/>
            <a:r>
              <a:rPr lang="en-UA" sz="2000" dirty="0"/>
              <a:t>L01 Homework Review</a:t>
            </a:r>
          </a:p>
          <a:p>
            <a:pPr lvl="1"/>
            <a:r>
              <a:rPr lang="en-UA" sz="2000" dirty="0"/>
              <a:t>L12 Homework Review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C11E3E32-FD85-4051-B32D-C1D899658A2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4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coding practices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pPr marL="114300" indent="0" algn="ctr">
              <a:buNone/>
            </a:pPr>
            <a:r>
              <a:rPr lang="en-GB" sz="1800" dirty="0">
                <a:latin typeface="Amasis MT Pro" panose="02040504050005020304" pitchFamily="18" charset="0"/>
              </a:rPr>
              <a:t>Best practice - is a technique or methodology that, through experience and research, has proven to reliably lead to a desired result.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3AB1733-15A4-4B39-8D34-2AF26A1F3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37CE9-A664-794E-8821-E64D5C7E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65" y="2743063"/>
            <a:ext cx="6796070" cy="19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00EE5C8-DBF4-4511-8390-2261DA0D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Good coding practices</a:t>
            </a:r>
          </a:p>
        </p:txBody>
      </p:sp>
      <p:pic>
        <p:nvPicPr>
          <p:cNvPr id="6" name="Picture 5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CAA27413-065F-4D10-8667-F9DCBBDA9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82" y="1475652"/>
            <a:ext cx="3998235" cy="3128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3AA90-9CB7-4AFA-8052-A5218028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0575" y="4696933"/>
            <a:ext cx="548700" cy="313500"/>
          </a:xfrm>
        </p:spPr>
        <p:txBody>
          <a:bodyPr wrap="square" anchor="t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3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en" sz="300"/>
          </a:p>
        </p:txBody>
      </p:sp>
    </p:spTree>
    <p:extLst>
      <p:ext uri="{BB962C8B-B14F-4D97-AF65-F5344CB8AC3E}">
        <p14:creationId xmlns:p14="http://schemas.microsoft.com/office/powerpoint/2010/main" val="72775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are? </a:t>
            </a: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5902979" y="3884456"/>
            <a:ext cx="1965047" cy="556696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3"/>
          </p:nvPr>
        </p:nvSpPr>
        <p:spPr>
          <a:xfrm>
            <a:off x="1423491" y="3990300"/>
            <a:ext cx="1121619" cy="1106646"/>
          </a:xfrm>
        </p:spPr>
        <p:txBody>
          <a:bodyPr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Bohdan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8ACF8F3-E4C1-4F09-AAD9-025D5CB387DF}"/>
              </a:ext>
            </a:extLst>
          </p:cNvPr>
          <p:cNvSpPr txBox="1">
            <a:spLocks/>
          </p:cNvSpPr>
          <p:nvPr/>
        </p:nvSpPr>
        <p:spPr>
          <a:xfrm>
            <a:off x="4253362" y="4006274"/>
            <a:ext cx="637275" cy="110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Vlad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98F92DE-FA21-4B21-A402-45B80D32FE57}"/>
              </a:ext>
            </a:extLst>
          </p:cNvPr>
          <p:cNvSpPr txBox="1">
            <a:spLocks/>
          </p:cNvSpPr>
          <p:nvPr/>
        </p:nvSpPr>
        <p:spPr>
          <a:xfrm>
            <a:off x="6652284" y="4006274"/>
            <a:ext cx="1289744" cy="46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Volodymyr</a:t>
            </a:r>
            <a:endParaRPr lang="en-US" sz="1800" dirty="0">
              <a:solidFill>
                <a:schemeClr val="accent2"/>
              </a:solidFill>
            </a:endParaRPr>
          </a:p>
        </p:txBody>
      </p:sp>
      <p:pic>
        <p:nvPicPr>
          <p:cNvPr id="2058" name="Picture 10" descr="HOMEPAGE | SPD-Ukraine">
            <a:extLst>
              <a:ext uri="{FF2B5EF4-FFF2-40B4-BE49-F238E27FC236}">
                <a16:creationId xmlns:a16="http://schemas.microsoft.com/office/drawing/2014/main" id="{148F71DA-5B9A-4AD6-9C3D-2447D815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542" y="667198"/>
            <a:ext cx="673639" cy="4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D8F6F-309D-4D16-94AA-CB2E6E534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96" y="1961581"/>
            <a:ext cx="2028719" cy="2028719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A7C143D-82BE-4410-9CF1-FCCE854BC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096" y="2005019"/>
            <a:ext cx="2033808" cy="2001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9FC8FC-0453-42F0-B75D-7E4CDC01C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382" y="1961581"/>
            <a:ext cx="2028719" cy="204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2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coding practices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r>
              <a:rPr lang="en-US" sz="1800" dirty="0"/>
              <a:t>Java Code Convention: </a:t>
            </a:r>
            <a:r>
              <a:rPr lang="en-US" sz="1800" dirty="0">
                <a:hlinkClick r:id="rId3"/>
              </a:rPr>
              <a:t>by Google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by Oracle</a:t>
            </a:r>
            <a:endParaRPr lang="en-US" sz="1800" dirty="0"/>
          </a:p>
          <a:p>
            <a:r>
              <a:rPr lang="en-US" sz="1800" dirty="0">
                <a:hlinkClick r:id="rId5"/>
              </a:rPr>
              <a:t>Clean code principles</a:t>
            </a:r>
            <a:endParaRPr lang="en-US" sz="1800" dirty="0"/>
          </a:p>
          <a:p>
            <a:r>
              <a:rPr lang="en-US" sz="1800" dirty="0">
                <a:hlinkClick r:id="rId6"/>
              </a:rPr>
              <a:t>40 Tips that will change your coding skills forever</a:t>
            </a:r>
            <a:endParaRPr lang="en-US" sz="1800" dirty="0"/>
          </a:p>
          <a:p>
            <a:r>
              <a:rPr lang="en-US" sz="1800" dirty="0">
                <a:hlinkClick r:id="rId7"/>
              </a:rPr>
              <a:t>Developers jargon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Books:</a:t>
            </a:r>
          </a:p>
          <a:p>
            <a:pPr lvl="1"/>
            <a:r>
              <a:rPr lang="en-US" sz="1800" dirty="0"/>
              <a:t>“Clean Code” </a:t>
            </a:r>
            <a:r>
              <a:rPr lang="en-US" sz="1800"/>
              <a:t>and other </a:t>
            </a:r>
            <a:r>
              <a:rPr lang="en-US" sz="1800" dirty="0"/>
              <a:t>by Robert Martin</a:t>
            </a:r>
          </a:p>
          <a:p>
            <a:pPr lvl="1"/>
            <a:r>
              <a:rPr lang="en-US" sz="1800" dirty="0"/>
              <a:t>“Java: The Complete Reference” by Herbert </a:t>
            </a:r>
            <a:r>
              <a:rPr lang="en-US" sz="1800" dirty="0" err="1"/>
              <a:t>Schildt</a:t>
            </a:r>
            <a:endParaRPr lang="en-US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3AB1733-15A4-4B39-8D34-2AF26A1F3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203B-830A-4257-A7CB-59434BF6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any unclear situation – think</a:t>
            </a:r>
            <a:r>
              <a:rPr lang="uk-UA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278C-32A8-4328-B5E3-D89C7AC936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026" name="Picture 2" descr="Diagram, whiteboard&#10;&#10;Description automatically generated with medium confidence">
            <a:extLst>
              <a:ext uri="{FF2B5EF4-FFF2-40B4-BE49-F238E27FC236}">
                <a16:creationId xmlns:a16="http://schemas.microsoft.com/office/drawing/2014/main" id="{E69B37BB-298F-4EAC-BB26-EFC775D7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128760"/>
            <a:ext cx="6819900" cy="393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315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3F95D-ED2F-8844-BA7D-B0B03EDDA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795600"/>
            <a:ext cx="7586875" cy="3552300"/>
          </a:xfrm>
        </p:spPr>
        <p:txBody>
          <a:bodyPr/>
          <a:lstStyle/>
          <a:p>
            <a:r>
              <a:rPr lang="en-US" sz="2000" dirty="0"/>
              <a:t>S</a:t>
            </a:r>
            <a:r>
              <a:rPr lang="en-UA" sz="2000" dirty="0"/>
              <a:t>etup required software</a:t>
            </a:r>
            <a:endParaRPr lang="en-US" sz="2000" dirty="0"/>
          </a:p>
          <a:p>
            <a:r>
              <a:rPr lang="en-US" sz="2000" dirty="0"/>
              <a:t>Join </a:t>
            </a:r>
            <a:r>
              <a:rPr lang="en-US" sz="2000" dirty="0">
                <a:hlinkClick r:id="rId2"/>
              </a:rPr>
              <a:t>Java for Web Slack channel</a:t>
            </a:r>
            <a:endParaRPr lang="en-UA" sz="2000" dirty="0"/>
          </a:p>
          <a:p>
            <a:r>
              <a:rPr lang="en-UA" sz="2000" dirty="0"/>
              <a:t>Create Git</a:t>
            </a:r>
            <a:r>
              <a:rPr lang="en-US" sz="2000" dirty="0"/>
              <a:t>Hub</a:t>
            </a:r>
            <a:r>
              <a:rPr lang="en-UA" sz="2000" dirty="0"/>
              <a:t> account</a:t>
            </a:r>
          </a:p>
          <a:p>
            <a:r>
              <a:rPr lang="en-UA" sz="2000" dirty="0"/>
              <a:t>Configure </a:t>
            </a:r>
            <a:r>
              <a:rPr lang="en-UA" sz="2000" i="1" dirty="0"/>
              <a:t>checkstyle</a:t>
            </a:r>
            <a:r>
              <a:rPr lang="en-US" sz="2000" dirty="0"/>
              <a:t> and </a:t>
            </a:r>
            <a:r>
              <a:rPr lang="en-US" sz="2000" i="1" dirty="0" err="1"/>
              <a:t>editorconfig</a:t>
            </a:r>
            <a:r>
              <a:rPr lang="en-US" sz="2000" dirty="0"/>
              <a:t> </a:t>
            </a:r>
            <a:r>
              <a:rPr lang="en-UA" sz="2000" dirty="0"/>
              <a:t>for IDEA</a:t>
            </a:r>
          </a:p>
          <a:p>
            <a:r>
              <a:rPr lang="en-US" sz="2000" dirty="0"/>
              <a:t>Complete</a:t>
            </a:r>
            <a:r>
              <a:rPr lang="en-UA" sz="2000" dirty="0"/>
              <a:t> .gitignore </a:t>
            </a:r>
            <a:r>
              <a:rPr lang="en-US" sz="2000" dirty="0"/>
              <a:t>configuration</a:t>
            </a:r>
            <a:endParaRPr lang="en-UA" sz="2000" dirty="0"/>
          </a:p>
          <a:p>
            <a:r>
              <a:rPr lang="en-US" sz="2000" dirty="0"/>
              <a:t>Implement and push a Hello World greeting program</a:t>
            </a:r>
            <a:endParaRPr lang="en-UA" sz="2000" dirty="0"/>
          </a:p>
          <a:p>
            <a:r>
              <a:rPr lang="en-UA" sz="2000" dirty="0"/>
              <a:t>Create a Git</a:t>
            </a:r>
            <a:r>
              <a:rPr lang="en-US" sz="2000" dirty="0"/>
              <a:t>Hub</a:t>
            </a:r>
            <a:r>
              <a:rPr lang="en-UA" sz="2000" dirty="0"/>
              <a:t> </a:t>
            </a:r>
            <a:r>
              <a:rPr lang="en-US" sz="2000" dirty="0"/>
              <a:t>i</a:t>
            </a:r>
            <a:r>
              <a:rPr lang="en-UA" sz="2000" dirty="0"/>
              <a:t>ssue with </a:t>
            </a:r>
            <a:r>
              <a:rPr lang="en-US" sz="2000" dirty="0"/>
              <a:t>successful program execution and </a:t>
            </a:r>
            <a:r>
              <a:rPr lang="en-US" sz="2000" dirty="0" err="1"/>
              <a:t>checkstyle</a:t>
            </a:r>
            <a:r>
              <a:rPr lang="en-US" sz="2000" dirty="0"/>
              <a:t> config </a:t>
            </a:r>
            <a:r>
              <a:rPr lang="en-UA" sz="2000" dirty="0"/>
              <a:t>screenshot</a:t>
            </a:r>
            <a:r>
              <a:rPr lang="en-US" sz="2000" dirty="0"/>
              <a:t>s. A</a:t>
            </a:r>
            <a:r>
              <a:rPr lang="en-UA" sz="2000" dirty="0"/>
              <a:t>ssign </a:t>
            </a:r>
            <a:r>
              <a:rPr lang="en-US" sz="2000" dirty="0"/>
              <a:t>it </a:t>
            </a:r>
            <a:r>
              <a:rPr lang="en-UA" sz="2000" dirty="0"/>
              <a:t>to lector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English. Homework — Նանե Այնթաբյան">
            <a:extLst>
              <a:ext uri="{FF2B5EF4-FFF2-40B4-BE49-F238E27FC236}">
                <a16:creationId xmlns:a16="http://schemas.microsoft.com/office/drawing/2014/main" id="{75C9CD2D-850B-4230-82B9-EE3BEA8B7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424" y="324200"/>
            <a:ext cx="1929685" cy="19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828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dirty="0"/>
              <a:t>Quality is more important than amount</a:t>
            </a:r>
            <a:endParaRPr sz="4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605088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F</a:t>
            </a:r>
            <a:r>
              <a:rPr lang="en" sz="2400" dirty="0">
                <a:solidFill>
                  <a:schemeClr val="lt1"/>
                </a:solidFill>
              </a:rPr>
              <a:t>ind us in Slack: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	@Bohdan Cherniak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@Vlad Nikolenko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	@Volodymyr Vedula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Lesson goals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4003495" cy="3725700"/>
          </a:xfrm>
        </p:spPr>
        <p:txBody>
          <a:bodyPr/>
          <a:lstStyle/>
          <a:p>
            <a:r>
              <a:rPr lang="en-US" dirty="0"/>
              <a:t>Greetings</a:t>
            </a:r>
          </a:p>
          <a:p>
            <a:r>
              <a:rPr lang="en-US" dirty="0"/>
              <a:t>Expectations</a:t>
            </a:r>
          </a:p>
          <a:p>
            <a:r>
              <a:rPr lang="en-US" dirty="0"/>
              <a:t>Existing Knowledge</a:t>
            </a:r>
          </a:p>
          <a:p>
            <a:r>
              <a:rPr lang="en-US" dirty="0"/>
              <a:t>Last Year experience</a:t>
            </a:r>
          </a:p>
          <a:p>
            <a:r>
              <a:rPr lang="en-US" dirty="0"/>
              <a:t>Course Goals</a:t>
            </a:r>
          </a:p>
          <a:p>
            <a:r>
              <a:rPr lang="en-US" dirty="0"/>
              <a:t>Course Rules</a:t>
            </a:r>
          </a:p>
          <a:p>
            <a:r>
              <a:rPr lang="en-US" dirty="0"/>
              <a:t>Homework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83" y="1436370"/>
            <a:ext cx="3683942" cy="24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1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B2D78D-681B-8241-82EC-F9C0FAEF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6" cy="857400"/>
          </a:xfrm>
        </p:spPr>
        <p:txBody>
          <a:bodyPr/>
          <a:lstStyle/>
          <a:p>
            <a:r>
              <a:rPr lang="en-US" dirty="0"/>
              <a:t>Greetings      Expectations </a:t>
            </a:r>
            <a:r>
              <a:rPr lang="uk-UA" dirty="0"/>
              <a:t>	</a:t>
            </a:r>
            <a:r>
              <a:rPr lang="en-US" dirty="0"/>
              <a:t>Knowledge</a:t>
            </a:r>
            <a:endParaRPr lang="en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A074CE-C476-1E4B-BF82-2355A07D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878" y="1490236"/>
            <a:ext cx="2371200" cy="3725700"/>
          </a:xfrm>
        </p:spPr>
        <p:txBody>
          <a:bodyPr/>
          <a:lstStyle/>
          <a:p>
            <a:r>
              <a:rPr lang="en-UA" sz="1600" dirty="0"/>
              <a:t>Your </a:t>
            </a:r>
            <a:r>
              <a:rPr lang="en-US" sz="1600" dirty="0"/>
              <a:t>first </a:t>
            </a:r>
            <a:r>
              <a:rPr lang="en-UA" sz="1600" dirty="0"/>
              <a:t>name</a:t>
            </a:r>
          </a:p>
          <a:p>
            <a:endParaRPr lang="en-UA" sz="1600" dirty="0"/>
          </a:p>
          <a:p>
            <a:r>
              <a:rPr lang="en-US" sz="1600" dirty="0"/>
              <a:t>Short</a:t>
            </a:r>
            <a:r>
              <a:rPr lang="en-UA" sz="1600" dirty="0"/>
              <a:t> info about yourself</a:t>
            </a:r>
            <a:r>
              <a:rPr lang="uk-UA" sz="1600" dirty="0"/>
              <a:t> </a:t>
            </a:r>
            <a:r>
              <a:rPr lang="en-UA" sz="1600" dirty="0"/>
              <a:t>(education, work, </a:t>
            </a:r>
            <a:r>
              <a:rPr lang="en-US" sz="1600" dirty="0"/>
              <a:t>hobbies, </a:t>
            </a:r>
            <a:r>
              <a:rPr lang="en-UA" sz="1600" dirty="0"/>
              <a:t>etc)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34BF3B-1FFC-BD48-A3F3-17BD9CB355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43159" y="1492207"/>
            <a:ext cx="2371200" cy="3725700"/>
          </a:xfrm>
        </p:spPr>
        <p:txBody>
          <a:bodyPr/>
          <a:lstStyle/>
          <a:p>
            <a:r>
              <a:rPr lang="en-UA" sz="1600" dirty="0"/>
              <a:t>Your </a:t>
            </a:r>
            <a:r>
              <a:rPr lang="en-US" sz="1600" dirty="0"/>
              <a:t>previous experience at GeekHub</a:t>
            </a:r>
          </a:p>
          <a:p>
            <a:endParaRPr lang="en-US" sz="1600" dirty="0"/>
          </a:p>
          <a:p>
            <a:r>
              <a:rPr lang="en-UA" sz="1600" dirty="0"/>
              <a:t>Your expectations from course</a:t>
            </a: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endParaRPr lang="en-UA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7108D2-178F-5346-AFFB-2CF6639CF0D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76398" y="1490236"/>
            <a:ext cx="2371200" cy="3725700"/>
          </a:xfrm>
        </p:spPr>
        <p:txBody>
          <a:bodyPr/>
          <a:lstStyle/>
          <a:p>
            <a:r>
              <a:rPr lang="en-UA" sz="1600" dirty="0"/>
              <a:t>How prepared to course (completed courses, books about Java etc)</a:t>
            </a:r>
          </a:p>
          <a:p>
            <a:endParaRPr lang="en-UA" sz="1600" dirty="0"/>
          </a:p>
          <a:p>
            <a:r>
              <a:rPr lang="en-UA" sz="1600" dirty="0"/>
              <a:t>Current knowledge of Java or any other language</a:t>
            </a:r>
          </a:p>
          <a:p>
            <a:endParaRPr lang="en-UA" sz="1600" dirty="0"/>
          </a:p>
          <a:p>
            <a:endParaRPr lang="en-UA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77678-F185-1E46-B5AF-75B0A843A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950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1BA776-6664-4A49-A73A-499B8527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Last years experience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A9AF0C-7F8F-7142-A5E7-E453F62BB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07966" cy="3552300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A" dirty="0"/>
              <a:t> years on GeekHub J4W course</a:t>
            </a:r>
          </a:p>
          <a:p>
            <a:r>
              <a:rPr lang="en-UA" dirty="0"/>
              <a:t>Last year 15 students</a:t>
            </a:r>
          </a:p>
          <a:p>
            <a:r>
              <a:rPr lang="en-UA" dirty="0"/>
              <a:t>Last year </a:t>
            </a:r>
            <a:r>
              <a:rPr lang="en-US" dirty="0"/>
              <a:t>4</a:t>
            </a:r>
            <a:r>
              <a:rPr lang="en-UA" dirty="0"/>
              <a:t> students got GeekHub certificate</a:t>
            </a:r>
          </a:p>
          <a:p>
            <a:r>
              <a:rPr lang="en-UA" dirty="0"/>
              <a:t>Many of students got a job as a Junior Java developers in different companies in Cherkasy</a:t>
            </a:r>
          </a:p>
          <a:p>
            <a:endParaRPr lang="en-UA" dirty="0"/>
          </a:p>
          <a:p>
            <a:r>
              <a:rPr lang="en-UA" dirty="0"/>
              <a:t>P.S. Asking questions is a good way to learn more</a:t>
            </a:r>
          </a:p>
          <a:p>
            <a:pPr marL="114300" indent="0">
              <a:buNone/>
            </a:pPr>
            <a:endParaRPr lang="en-U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65BB-D646-CE4C-952B-78E1A69FD3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59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Course goals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Read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</a:t>
            </a:r>
          </a:p>
          <a:p>
            <a:pPr>
              <a:lnSpc>
                <a:spcPct val="150000"/>
              </a:lnSpc>
            </a:pPr>
            <a:r>
              <a:rPr lang="en-US" dirty="0"/>
              <a:t>Create</a:t>
            </a:r>
          </a:p>
          <a:p>
            <a:pPr>
              <a:lnSpc>
                <a:spcPct val="150000"/>
              </a:lnSpc>
            </a:pPr>
            <a:r>
              <a:rPr lang="en-US" dirty="0"/>
              <a:t>Update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endParaRPr lang="en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29" y="1317661"/>
            <a:ext cx="5485596" cy="21628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Course action plan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6215835" cy="3725700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Core</a:t>
            </a:r>
            <a:endParaRPr lang="en-US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Basics, OOP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Exceptions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Code testing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Collections, Generics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Functional Programming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IO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Concurrency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007E17C-BD6D-495D-B849-3054E025FE35}"/>
              </a:ext>
            </a:extLst>
          </p:cNvPr>
          <p:cNvSpPr txBox="1">
            <a:spLocks/>
          </p:cNvSpPr>
          <p:nvPr/>
        </p:nvSpPr>
        <p:spPr>
          <a:xfrm>
            <a:off x="4634523" y="1223377"/>
            <a:ext cx="4394752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Lato"/>
              <a:buChar char="▷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01600" indent="0">
              <a:lnSpc>
                <a:spcPct val="150000"/>
              </a:lnSpc>
              <a:buFont typeface="Lato"/>
              <a:buNone/>
            </a:pPr>
            <a:r>
              <a:rPr lang="en-US" sz="2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Servlet API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REST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Spring Framework 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MVC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Boot 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JDBC</a:t>
            </a:r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Security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Microservices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Java Runtime Download para Windows em Português Grátis">
            <a:extLst>
              <a:ext uri="{FF2B5EF4-FFF2-40B4-BE49-F238E27FC236}">
                <a16:creationId xmlns:a16="http://schemas.microsoft.com/office/drawing/2014/main" id="{D4502C22-DF5D-497F-9BEF-2499C000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40" y="1332962"/>
            <a:ext cx="496181" cy="49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DB17F924-2058-4D63-96AF-E0A812ED2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39" y="1368549"/>
            <a:ext cx="496181" cy="49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1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7B96-6C3D-244A-9764-9159FAFE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Course activities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F82504-F4D0-A141-88C8-B4869FBC5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462600" cy="28828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A" dirty="0"/>
              <a:t>Lectures</a:t>
            </a:r>
          </a:p>
          <a:p>
            <a:pPr>
              <a:lnSpc>
                <a:spcPct val="150000"/>
              </a:lnSpc>
            </a:pPr>
            <a:r>
              <a:rPr lang="en-UA" dirty="0"/>
              <a:t>Practices</a:t>
            </a:r>
          </a:p>
          <a:p>
            <a:pPr>
              <a:lnSpc>
                <a:spcPct val="150000"/>
              </a:lnSpc>
            </a:pPr>
            <a:r>
              <a:rPr lang="en-UA" dirty="0"/>
              <a:t>Homeworks</a:t>
            </a:r>
          </a:p>
          <a:p>
            <a:pPr>
              <a:lnSpc>
                <a:spcPct val="150000"/>
              </a:lnSpc>
            </a:pPr>
            <a:r>
              <a:rPr lang="en-UA" dirty="0"/>
              <a:t>Course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159D9-A4D2-F845-9298-AEA735406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8B285-E494-C949-8776-5F2C4CA6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384" y="1927933"/>
            <a:ext cx="4252191" cy="17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58B6-E1E9-1A49-9F78-420A1DAB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Homework type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5AA3D-F5C3-7140-A5B9-6CFC69002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3678375" cy="3725700"/>
          </a:xfrm>
        </p:spPr>
        <p:txBody>
          <a:bodyPr/>
          <a:lstStyle/>
          <a:p>
            <a:r>
              <a:rPr lang="en-UA" dirty="0"/>
              <a:t>Every homework task will be dedicated only to specific topic and code will not be related on previous homeworks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472BE0-AE94-6640-9C22-DB7C87E623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64199" y="1200150"/>
            <a:ext cx="3678375" cy="3725700"/>
          </a:xfrm>
        </p:spPr>
        <p:txBody>
          <a:bodyPr/>
          <a:lstStyle/>
          <a:p>
            <a:r>
              <a:rPr lang="en-UA" dirty="0"/>
              <a:t>Every homework task related to each other and as a final result we will get an fully functional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F845-C718-AC4E-98B6-412AD9F663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DAC50-887C-3142-A7EB-7009FDB6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44" y="2561111"/>
            <a:ext cx="3390307" cy="23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0008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1312</TotalTime>
  <Words>498</Words>
  <Application>Microsoft Office PowerPoint</Application>
  <PresentationFormat>On-screen Show (16:9)</PresentationFormat>
  <Paragraphs>147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Raleway</vt:lpstr>
      <vt:lpstr>Amasis MT Pro</vt:lpstr>
      <vt:lpstr>Arial</vt:lpstr>
      <vt:lpstr>Wingdings</vt:lpstr>
      <vt:lpstr>Lato</vt:lpstr>
      <vt:lpstr>Antonio template</vt:lpstr>
      <vt:lpstr>Lesson 1 - Intro</vt:lpstr>
      <vt:lpstr>Who we are? </vt:lpstr>
      <vt:lpstr>Lesson goals</vt:lpstr>
      <vt:lpstr>Greetings      Expectations  Knowledge</vt:lpstr>
      <vt:lpstr>Last years experience</vt:lpstr>
      <vt:lpstr>Course goals</vt:lpstr>
      <vt:lpstr>Course action plan</vt:lpstr>
      <vt:lpstr>Course activities</vt:lpstr>
      <vt:lpstr>Homework type ?</vt:lpstr>
      <vt:lpstr>IDE</vt:lpstr>
      <vt:lpstr>Version Control  System (VCS)</vt:lpstr>
      <vt:lpstr>Cloud repository</vt:lpstr>
      <vt:lpstr>Homework Quality Control</vt:lpstr>
      <vt:lpstr>Homework Quality Rules</vt:lpstr>
      <vt:lpstr>Homework Quality Rules</vt:lpstr>
      <vt:lpstr>Code convention: Read. Remember. Follow.</vt:lpstr>
      <vt:lpstr>Homework Quality Rules</vt:lpstr>
      <vt:lpstr>Good coding practices</vt:lpstr>
      <vt:lpstr>Good coding practices</vt:lpstr>
      <vt:lpstr>Good coding practices</vt:lpstr>
      <vt:lpstr>In any unclear situation – think 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</dc:title>
  <cp:lastModifiedBy>Yaroslav Brahinets</cp:lastModifiedBy>
  <cp:revision>280</cp:revision>
  <dcterms:modified xsi:type="dcterms:W3CDTF">2021-11-01T23:21:52Z</dcterms:modified>
</cp:coreProperties>
</file>